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4946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Lesson8</a:t>
            </a:r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  <a:p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44698" y="1530439"/>
                <a:ext cx="11551062" cy="5545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this </a:t>
                </a:r>
                <a:r>
                  <a:rPr lang="en-US" sz="2400" dirty="0" smtClean="0"/>
                  <a:t>quotient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</m:t>
                        </m:r>
                        <m:r>
                          <a:rPr lang="en-US" sz="2400" i="1"/>
                          <m:t>𝑥</m:t>
                        </m:r>
                      </m:num>
                      <m:den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−1</m:t>
                        </m:r>
                      </m:den>
                    </m:f>
                    <m:r>
                      <a:rPr lang="en-US" sz="2400" i="1"/>
                      <m:t>÷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3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−1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</m:t>
                        </m:r>
                        <m:r>
                          <a:rPr lang="en-US" sz="2400" i="1"/>
                          <m:t>𝑥</m:t>
                        </m:r>
                      </m:num>
                      <m:den>
                        <m:r>
                          <a:rPr lang="en-US" sz="2400" i="1"/>
                          <m:t>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4</m:t>
                            </m:r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/>
                          <m:t>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4</m:t>
                            </m:r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/>
                          <m:t>3(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+1)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4(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+1)</m:t>
                        </m:r>
                      </m:num>
                      <m:den>
                        <m:r>
                          <a:rPr lang="en-US" sz="2400" i="1"/>
                          <m:t>3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30439"/>
                <a:ext cx="11551062" cy="5545108"/>
              </a:xfrm>
              <a:prstGeom prst="rect">
                <a:avLst/>
              </a:prstGeom>
              <a:blipFill rotWithShape="0">
                <a:blip r:embed="rId3"/>
                <a:stretch>
                  <a:fillRect l="-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282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complex </a:t>
                </a:r>
                <a:r>
                  <a:rPr lang="en-US" sz="2400" dirty="0" smtClean="0"/>
                  <a:t>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4+</m:t>
                        </m:r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r>
                              <a:rPr lang="en-US" sz="2400" i="1"/>
                              <m:t>2</m:t>
                            </m:r>
                          </m:num>
                          <m:den>
                            <m:r>
                              <a:rPr lang="en-US" sz="2400" i="1"/>
                              <m:t>𝑥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r>
                              <a:rPr lang="en-US" sz="2400" i="1"/>
                              <m:t>𝑥</m:t>
                            </m:r>
                          </m:num>
                          <m:den>
                            <m:r>
                              <a:rPr lang="en-US" sz="2400" i="1"/>
                              <m:t>3</m:t>
                            </m:r>
                          </m:den>
                        </m:f>
                        <m:r>
                          <a:rPr lang="en-US" sz="2400" i="1"/>
                          <m:t>+</m:t>
                        </m:r>
                        <m:f>
                          <m:fPr>
                            <m:ctrlPr>
                              <a:rPr lang="en-US" sz="2400" i="1"/>
                            </m:ctrlPr>
                          </m:fPr>
                          <m:num>
                            <m:r>
                              <a:rPr lang="en-US" sz="2400" i="1"/>
                              <m:t>1</m:t>
                            </m:r>
                          </m:num>
                          <m:den>
                            <m:r>
                              <a:rPr lang="en-US" sz="2400" i="1"/>
                              <m:t>6</m:t>
                            </m:r>
                          </m:den>
                        </m:f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1</a:t>
                </a:r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12</a:t>
                </a:r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𝑥</m:t>
                        </m:r>
                      </m:num>
                      <m:den>
                        <m:r>
                          <a:rPr lang="en-US" sz="2400" i="1"/>
                          <m:t>12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12</m:t>
                        </m:r>
                      </m:num>
                      <m:den>
                        <m:r>
                          <a:rPr lang="en-US" sz="2400" i="1"/>
                          <m:t>𝑥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282600"/>
              </a:xfrm>
              <a:prstGeom prst="rect">
                <a:avLst/>
              </a:prstGeom>
              <a:blipFill rotWithShape="0">
                <a:blip r:embed="rId3"/>
                <a:stretch>
                  <a:fillRect l="-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10509708" cy="4857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Factor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effectLst/>
                          </a:rPr>
                        </m:ctrlPr>
                      </m:fPr>
                      <m:num>
                        <m:r>
                          <a:rPr lang="en-US" sz="2400" b="0" i="1">
                            <a:effectLst/>
                          </a:rPr>
                          <m:t>14</m:t>
                        </m:r>
                        <m:r>
                          <a:rPr lang="en-US" sz="2400" b="0" i="1">
                            <a:effectLst/>
                          </a:rPr>
                          <m:t>𝑚</m:t>
                        </m:r>
                        <m:r>
                          <a:rPr lang="en-US" sz="2400" b="0" i="1">
                            <a:effectLst/>
                          </a:rPr>
                          <m:t>−14</m:t>
                        </m:r>
                      </m:num>
                      <m:den>
                        <m:r>
                          <a:rPr lang="en-US" sz="2400" b="0" i="1">
                            <a:effectLst/>
                          </a:rPr>
                          <m:t>56</m:t>
                        </m:r>
                        <m:sSup>
                          <m:sSupPr>
                            <m:ctrlPr>
                              <a:rPr lang="en-US" sz="2400" i="1">
                                <a:effectLst/>
                              </a:rPr>
                            </m:ctrlPr>
                          </m:sSupPr>
                          <m:e>
                            <m:r>
                              <a:rPr lang="en-US" sz="2400" b="0" i="1">
                                <a:effectLst/>
                              </a:rPr>
                              <m:t>𝑚</m:t>
                            </m:r>
                          </m:e>
                          <m:sup>
                            <m:r>
                              <a:rPr lang="en-US" sz="2400" b="0" i="1">
                                <a:effectLst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>
                            <a:effectLst/>
                          </a:rPr>
                          <m:t>−56</m:t>
                        </m:r>
                        <m:r>
                          <a:rPr lang="en-US" sz="2400" b="0" i="1">
                            <a:effectLst/>
                          </a:rPr>
                          <m:t>𝑚</m:t>
                        </m:r>
                      </m:den>
                    </m:f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14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𝑚</m:t>
                            </m:r>
                            <m:r>
                              <a:rPr lang="en-US" sz="2400" i="1"/>
                              <m:t>−1</m:t>
                            </m:r>
                          </m:e>
                        </m:d>
                      </m:num>
                      <m:den>
                        <m:r>
                          <a:rPr lang="en-US" sz="2400" i="1"/>
                          <m:t>56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𝑚</m:t>
                                </m:r>
                              </m:e>
                              <m:sup>
                                <m:r>
                                  <a:rPr lang="en-US" sz="2400" i="1"/>
                                  <m:t>2</m:t>
                                </m:r>
                              </m:sup>
                            </m:sSup>
                            <m:r>
                              <a:rPr lang="en-US" sz="2400" i="1"/>
                              <m:t>−</m:t>
                            </m:r>
                            <m:r>
                              <a:rPr lang="en-US" sz="2400" i="1"/>
                              <m:t>𝑚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B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14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𝑚</m:t>
                            </m:r>
                            <m:r>
                              <a:rPr lang="en-US" sz="2400" i="1"/>
                              <m:t>−1</m:t>
                            </m:r>
                          </m:e>
                        </m:d>
                      </m:num>
                      <m:den>
                        <m:r>
                          <a:rPr lang="en-US" sz="2400" i="1"/>
                          <m:t>56</m:t>
                        </m:r>
                        <m:r>
                          <a:rPr lang="en-US" sz="2400" i="1"/>
                          <m:t>𝑚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𝑚</m:t>
                            </m:r>
                            <m:r>
                              <a:rPr lang="en-US" sz="2400" i="1"/>
                              <m:t>−1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lvl="0"/>
                <a:r>
                  <a:rPr lang="en-US" sz="2400" dirty="0" smtClean="0"/>
                  <a:t>C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7</m:t>
                            </m:r>
                            <m:r>
                              <a:rPr lang="en-US" sz="2400" i="1"/>
                              <m:t>𝑚</m:t>
                            </m:r>
                            <m:r>
                              <a:rPr lang="en-US" sz="2400" i="1"/>
                              <m:t>−7</m:t>
                            </m:r>
                          </m:e>
                        </m:d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7</m:t>
                            </m:r>
                            <m:r>
                              <a:rPr lang="en-US" sz="2400" i="1"/>
                              <m:t>𝑚</m:t>
                            </m:r>
                            <m:r>
                              <a:rPr lang="en-US" sz="2400" i="1"/>
                              <m:t>+7</m:t>
                            </m:r>
                          </m:e>
                        </m:d>
                      </m:num>
                      <m:den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28</m:t>
                            </m:r>
                            <m:r>
                              <a:rPr lang="en-US" sz="2400" i="1"/>
                              <m:t>𝑚</m:t>
                            </m:r>
                            <m:r>
                              <a:rPr lang="en-US" sz="2400" i="1"/>
                              <m:t>−28</m:t>
                            </m:r>
                          </m:e>
                        </m:d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28</m:t>
                            </m:r>
                            <m:r>
                              <a:rPr lang="en-US" sz="2400" i="1"/>
                              <m:t>𝑚</m:t>
                            </m:r>
                            <m:r>
                              <a:rPr lang="en-US" sz="2400" i="1"/>
                              <m:t>+28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 smtClean="0"/>
              </a:p>
              <a:p>
                <a:pPr lvl="0"/>
                <a:endParaRPr lang="en-US" sz="2400" dirty="0"/>
              </a:p>
              <a:p>
                <a:r>
                  <a:rPr lang="en-US" sz="2400" dirty="0" smtClean="0"/>
                  <a:t>D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14</m:t>
                        </m:r>
                        <m:r>
                          <a:rPr lang="en-US" sz="2400" i="1"/>
                          <m:t>𝑚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𝑚</m:t>
                            </m:r>
                            <m:r>
                              <a:rPr lang="en-US" sz="2400" i="1"/>
                              <m:t>−1</m:t>
                            </m:r>
                          </m:e>
                        </m:d>
                      </m:num>
                      <m:den>
                        <m:r>
                          <a:rPr lang="en-US" sz="2400" i="1"/>
                          <m:t>56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𝑚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𝑚</m:t>
                            </m:r>
                            <m:r>
                              <a:rPr lang="en-US" sz="2400" i="1"/>
                              <m:t>−1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10509708" cy="4857676"/>
              </a:xfrm>
              <a:prstGeom prst="rect">
                <a:avLst/>
              </a:prstGeom>
              <a:blipFill rotWithShape="0">
                <a:blip r:embed="rId3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257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Find this product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14</m:t>
                        </m:r>
                        <m:r>
                          <a:rPr lang="en-US" sz="2400" i="1"/>
                          <m:t>𝑚</m:t>
                        </m:r>
                        <m:r>
                          <a:rPr lang="en-US" sz="2400" i="1"/>
                          <m:t>−14</m:t>
                        </m:r>
                      </m:num>
                      <m:den>
                        <m:r>
                          <a:rPr lang="en-US" sz="2400" i="1"/>
                          <m:t>56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𝑚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−56</m:t>
                        </m:r>
                        <m:r>
                          <a:rPr lang="en-US" sz="2400" i="1"/>
                          <m:t>𝑚</m:t>
                        </m:r>
                      </m:den>
                    </m:f>
                    <m:r>
                      <a:rPr lang="en-US" sz="2400" i="1"/>
                      <m:t>×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8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𝑚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+48</m:t>
                        </m:r>
                        <m:r>
                          <a:rPr lang="en-US" sz="2400" i="1"/>
                          <m:t>𝑚</m:t>
                        </m:r>
                      </m:num>
                      <m:den>
                        <m:r>
                          <a:rPr lang="en-US" sz="2400" i="1"/>
                          <m:t>2</m:t>
                        </m:r>
                        <m:r>
                          <a:rPr lang="en-US" sz="2400" i="1"/>
                          <m:t>𝑚</m:t>
                        </m:r>
                        <m:r>
                          <a:rPr lang="en-US" sz="2400" i="1"/>
                          <m:t>−2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𝑚</m:t>
                        </m:r>
                        <m:r>
                          <a:rPr lang="en-US" sz="2400" i="1"/>
                          <m:t>+6</m:t>
                        </m:r>
                      </m:num>
                      <m:den>
                        <m:r>
                          <a:rPr lang="en-US" sz="2400" i="1"/>
                          <m:t>𝑚</m:t>
                        </m:r>
                        <m:r>
                          <a:rPr lang="en-US" sz="2400" i="1"/>
                          <m:t>−1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3</m:t>
                        </m:r>
                        <m:r>
                          <a:rPr lang="en-US" sz="2400" i="1"/>
                          <m:t>𝑚</m:t>
                        </m:r>
                      </m:num>
                      <m:den>
                        <m:eqArr>
                          <m:eqArrPr>
                            <m:ctrlPr>
                              <a:rPr lang="en-US" sz="2400" i="1"/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sz="2400" i="1"/>
                                </m:ctrlPr>
                              </m:dPr>
                              <m:e>
                                <m:r>
                                  <a:rPr lang="en-US" sz="2400" i="1"/>
                                  <m:t>𝑚</m:t>
                                </m:r>
                                <m:r>
                                  <a:rPr lang="en-US" sz="2400" i="1"/>
                                  <m:t>+7</m:t>
                                </m:r>
                              </m:e>
                            </m:d>
                            <m:d>
                              <m:dPr>
                                <m:ctrlPr>
                                  <a:rPr lang="en-US" sz="2400" i="1"/>
                                </m:ctrlPr>
                              </m:dPr>
                              <m:e>
                                <m:r>
                                  <a:rPr lang="en-US" sz="2400" i="1"/>
                                  <m:t>𝑚</m:t>
                                </m:r>
                                <m:r>
                                  <a:rPr lang="en-US" sz="2400" i="1"/>
                                  <m:t>−9</m:t>
                                </m:r>
                              </m:e>
                            </m:d>
                          </m:e>
                          <m:e>
                            <m:r>
                              <a:rPr lang="en-US" sz="2400" i="1"/>
                              <m:t> </m:t>
                            </m:r>
                          </m:e>
                        </m:eqAr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9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𝑚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𝑚</m:t>
                            </m:r>
                            <m:r>
                              <a:rPr lang="en-US" sz="2400" i="1"/>
                              <m:t>+6</m:t>
                            </m:r>
                          </m:e>
                        </m:d>
                      </m:num>
                      <m:den>
                        <m:r>
                          <a:rPr lang="en-US" sz="2400" i="1"/>
                          <m:t>𝑚</m:t>
                        </m:r>
                        <m:r>
                          <a:rPr lang="en-US" sz="2400" i="1"/>
                          <m:t>−6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D.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9(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400" dirty="0" smtClean="0">
                    <a:sym typeface="Symbol" panose="05050102010706020507" pitchFamily="18" charset="2"/>
                  </a:rPr>
                  <a:t>8)</a:t>
                </a:r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257448"/>
              </a:xfrm>
              <a:prstGeom prst="rect">
                <a:avLst/>
              </a:prstGeom>
              <a:blipFill rotWithShape="0">
                <a:blip r:embed="rId3"/>
                <a:stretch>
                  <a:fillRect l="-843" b="-2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4309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Find this product 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𝑝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−5</m:t>
                        </m:r>
                        <m:r>
                          <a:rPr lang="en-US" sz="2400" i="1"/>
                          <m:t>𝑝</m:t>
                        </m:r>
                        <m:r>
                          <a:rPr lang="en-US" sz="2400" i="1"/>
                          <m:t>−6</m:t>
                        </m:r>
                      </m:num>
                      <m:den>
                        <m:r>
                          <a:rPr lang="en-US" sz="2400" i="1"/>
                          <m:t>7</m:t>
                        </m:r>
                        <m:r>
                          <a:rPr lang="en-US" sz="2400" i="1"/>
                          <m:t>𝑝</m:t>
                        </m:r>
                        <m:r>
                          <a:rPr lang="en-US" sz="2400" i="1"/>
                          <m:t>+7</m:t>
                        </m:r>
                      </m:den>
                    </m:f>
                    <m:r>
                      <a:rPr lang="en-US" sz="2400" i="1"/>
                      <m:t>×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7</m:t>
                        </m:r>
                      </m:num>
                      <m:den>
                        <m:r>
                          <a:rPr lang="en-US" sz="2400" i="1"/>
                          <m:t>5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𝑝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+15</m:t>
                        </m:r>
                        <m:r>
                          <a:rPr lang="en-US" sz="2400" i="1"/>
                          <m:t>𝑝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3</m:t>
                        </m:r>
                        <m:r>
                          <a:rPr lang="en-US" sz="2400" i="1"/>
                          <m:t>𝑝</m:t>
                        </m:r>
                      </m:num>
                      <m:den>
                        <m:r>
                          <a:rPr lang="en-US" sz="2400" i="1"/>
                          <m:t>𝑝</m:t>
                        </m:r>
                        <m:r>
                          <a:rPr lang="en-US" sz="2400" i="1"/>
                          <m:t>−4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8</m:t>
                        </m:r>
                      </m:num>
                      <m:den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𝑝</m:t>
                            </m:r>
                            <m:r>
                              <a:rPr lang="en-US" sz="2400" i="1"/>
                              <m:t>−10</m:t>
                            </m:r>
                          </m:e>
                        </m:d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𝑝</m:t>
                            </m:r>
                            <m:r>
                              <a:rPr lang="en-US" sz="2400" i="1"/>
                              <m:t>−8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𝑝</m:t>
                        </m:r>
                        <m:r>
                          <a:rPr lang="en-US" sz="2400" i="1"/>
                          <m:t>−8</m:t>
                        </m:r>
                      </m:e>
                    </m:d>
                    <m:d>
                      <m:dPr>
                        <m:ctrlPr>
                          <a:rPr lang="en-US" sz="2400" i="1"/>
                        </m:ctrlPr>
                      </m:dPr>
                      <m:e>
                        <m:r>
                          <a:rPr lang="en-US" sz="2400" i="1"/>
                          <m:t>𝑝</m:t>
                        </m:r>
                        <m:r>
                          <a:rPr lang="en-US" sz="2400" i="1"/>
                          <m:t>+9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𝑝</m:t>
                        </m:r>
                        <m:r>
                          <a:rPr lang="en-US" sz="2400" i="1"/>
                          <m:t>−6</m:t>
                        </m:r>
                      </m:num>
                      <m:den>
                        <m:r>
                          <a:rPr lang="en-US" sz="2400" i="1"/>
                          <m:t>5</m:t>
                        </m:r>
                        <m:r>
                          <a:rPr lang="en-US" sz="2400" i="1"/>
                          <m:t>𝑝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𝑝</m:t>
                            </m:r>
                            <m:r>
                              <a:rPr lang="en-US" sz="2400" i="1"/>
                              <m:t>+3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4309706"/>
              </a:xfrm>
              <a:prstGeom prst="rect">
                <a:avLst/>
              </a:prstGeom>
              <a:blipFill rotWithShape="0">
                <a:blip r:embed="rId3"/>
                <a:stretch>
                  <a:fillRect l="-7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7751268" cy="5631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the </a:t>
                </a:r>
                <a:r>
                  <a:rPr lang="en-US" sz="2400" dirty="0" smtClean="0"/>
                  <a:t>product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−14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+48</m:t>
                        </m:r>
                      </m:num>
                      <m:den>
                        <m:r>
                          <a:rPr lang="en-US" sz="2400" i="1"/>
                          <m:t>4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−32</m:t>
                        </m:r>
                        <m:r>
                          <a:rPr lang="en-US" sz="2400" i="1"/>
                          <m:t>𝑥</m:t>
                        </m:r>
                      </m:den>
                    </m:f>
                    <m:r>
                      <a:rPr lang="en-US" sz="2400" i="1"/>
                      <m:t>×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5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+15</m:t>
                        </m:r>
                        <m:r>
                          <a:rPr lang="en-US" sz="2400" i="1"/>
                          <m:t>𝑥</m:t>
                        </m:r>
                      </m:num>
                      <m:den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+3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+8</m:t>
                        </m:r>
                      </m:num>
                      <m:den>
                        <m:r>
                          <a:rPr lang="en-US" sz="2400" i="1"/>
                          <m:t>32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−7</m:t>
                        </m:r>
                      </m:num>
                      <m:den>
                        <m:r>
                          <a:rPr lang="en-US" sz="2400" i="1"/>
                          <m:t>6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5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−6</m:t>
                            </m:r>
                          </m:e>
                        </m:d>
                      </m:num>
                      <m:den>
                        <m:r>
                          <a:rPr lang="en-US" sz="2400" i="1"/>
                          <m:t>4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:r>
                  <a:rPr lang="en-US" sz="2400" dirty="0"/>
                  <a:t> 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r>
                          <a:rPr lang="en-US" sz="2400" i="1"/>
                          <m:t>𝑥</m:t>
                        </m:r>
                      </m:e>
                      <m:sup>
                        <m:r>
                          <a:rPr lang="en-US" sz="2400" i="1"/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 </a:t>
                </a: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7751268" cy="5631478"/>
              </a:xfrm>
              <a:prstGeom prst="rect">
                <a:avLst/>
              </a:prstGeom>
              <a:blipFill rotWithShape="0">
                <a:blip r:embed="rId3"/>
                <a:stretch>
                  <a:fillRect l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76252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2400" dirty="0"/>
                  <a:t>Find this </a:t>
                </a:r>
                <a:r>
                  <a:rPr lang="en-US" sz="2400" dirty="0" smtClean="0"/>
                  <a:t>quotient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8</m:t>
                        </m:r>
                      </m:num>
                      <m:den>
                        <m:r>
                          <a:rPr lang="en-US" sz="2400" i="1"/>
                          <m:t>24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−64</m:t>
                        </m:r>
                      </m:den>
                    </m:f>
                    <m:r>
                      <a:rPr lang="en-US" sz="2400" i="1"/>
                      <m:t>÷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10</m:t>
                        </m:r>
                      </m:num>
                      <m:den>
                        <m:r>
                          <a:rPr lang="en-US" sz="2400" i="1"/>
                          <m:t>24</m:t>
                        </m:r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−64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</m:t>
                        </m:r>
                      </m:num>
                      <m:den>
                        <m:r>
                          <a:rPr lang="en-US" sz="2400" i="1"/>
                          <m:t>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5</m:t>
                        </m:r>
                      </m:num>
                      <m:den>
                        <m:r>
                          <a:rPr lang="en-US" sz="2400" i="1"/>
                          <m:t>4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12</m:t>
                        </m:r>
                      </m:num>
                      <m:den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−1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9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𝑥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𝑥</m:t>
                            </m:r>
                            <m:r>
                              <a:rPr lang="en-US" sz="2400" i="1"/>
                              <m:t>−3</m:t>
                            </m:r>
                          </m:e>
                        </m:d>
                      </m:num>
                      <m:den>
                        <m:r>
                          <a:rPr lang="en-US" sz="2400" i="1"/>
                          <m:t>𝑥</m:t>
                        </m:r>
                        <m:r>
                          <a:rPr lang="en-US" sz="2400" i="1"/>
                          <m:t>+8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7625293"/>
              </a:xfrm>
              <a:prstGeom prst="rect">
                <a:avLst/>
              </a:prstGeom>
              <a:blipFill rotWithShape="0">
                <a:blip r:embed="rId3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5774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this </a:t>
                </a:r>
                <a:r>
                  <a:rPr lang="en-US" sz="2400" dirty="0" smtClean="0"/>
                  <a:t>quotient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𝑎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−12</m:t>
                        </m:r>
                        <m:r>
                          <a:rPr lang="en-US" sz="2400" i="1"/>
                          <m:t>𝑎</m:t>
                        </m:r>
                      </m:num>
                      <m:den>
                        <m:r>
                          <a:rPr lang="en-US" sz="2400" i="1"/>
                          <m:t>2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𝑎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+2</m:t>
                        </m:r>
                        <m:r>
                          <a:rPr lang="en-US" sz="2400" i="1"/>
                          <m:t>𝑎</m:t>
                        </m:r>
                      </m:den>
                    </m:f>
                    <m:r>
                      <a:rPr lang="en-US" sz="2400" i="1"/>
                      <m:t>÷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6</m:t>
                        </m:r>
                        <m:r>
                          <a:rPr lang="en-US" sz="2400" i="1"/>
                          <m:t>𝑎</m:t>
                        </m:r>
                        <m:r>
                          <a:rPr lang="en-US" sz="2400" i="1"/>
                          <m:t>−18</m:t>
                        </m:r>
                      </m:num>
                      <m:den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𝑎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−1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</a:t>
                </a:r>
                <a:r>
                  <a:rPr lang="en-US" sz="2400" dirty="0" smtClean="0"/>
                  <a:t>. 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2</m:t>
                        </m:r>
                      </m:num>
                      <m:den>
                        <m:r>
                          <a:rPr lang="en-US" sz="2400" i="1"/>
                          <m:t>3</m:t>
                        </m:r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𝑎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𝑎</m:t>
                        </m:r>
                        <m:r>
                          <a:rPr lang="en-US" sz="2400" i="1"/>
                          <m:t>−1</m:t>
                        </m:r>
                      </m:num>
                      <m:den>
                        <m:r>
                          <a:rPr lang="en-US" sz="2400" i="1"/>
                          <m:t>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𝑎</m:t>
                        </m:r>
                        <m:r>
                          <a:rPr lang="en-US" sz="2400" i="1"/>
                          <m:t>+1</m:t>
                        </m:r>
                      </m:num>
                      <m:den>
                        <m:r>
                          <a:rPr lang="en-US" sz="2400" i="1"/>
                          <m:t>𝑎</m:t>
                        </m:r>
                        <m:r>
                          <a:rPr lang="en-US" sz="2400" i="1"/>
                          <m:t>−7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14</m:t>
                        </m:r>
                      </m:num>
                      <m:den>
                        <m:r>
                          <a:rPr lang="en-US" sz="2400" i="1"/>
                          <m:t>𝑎</m:t>
                        </m:r>
                        <m:r>
                          <a:rPr lang="en-US" sz="2400" i="1"/>
                          <m:t>−10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5774145"/>
              </a:xfrm>
              <a:prstGeom prst="rect">
                <a:avLst/>
              </a:prstGeom>
              <a:blipFill rotWithShape="0">
                <a:blip r:embed="rId3"/>
                <a:stretch>
                  <a:fillRect l="-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4890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this </a:t>
                </a:r>
                <a:r>
                  <a:rPr lang="en-US" sz="2400" dirty="0" smtClean="0"/>
                  <a:t>quotient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𝑟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−13</m:t>
                        </m:r>
                        <m:r>
                          <a:rPr lang="en-US" sz="2400" i="1"/>
                          <m:t>𝑟</m:t>
                        </m:r>
                        <m:r>
                          <a:rPr lang="en-US" sz="2400" i="1"/>
                          <m:t>+42</m:t>
                        </m:r>
                      </m:num>
                      <m:den>
                        <m:r>
                          <a:rPr lang="en-US" sz="2400" i="1"/>
                          <m:t>𝑟</m:t>
                        </m:r>
                        <m:r>
                          <a:rPr lang="en-US" sz="2400" i="1"/>
                          <m:t>−7</m:t>
                        </m:r>
                      </m:den>
                    </m:f>
                    <m:r>
                      <a:rPr lang="en-US" sz="2400" i="1"/>
                      <m:t>÷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𝑟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−</m:t>
                        </m:r>
                        <m:r>
                          <a:rPr lang="en-US" sz="2400" i="1"/>
                          <m:t>𝑟</m:t>
                        </m:r>
                        <m:r>
                          <a:rPr lang="en-US" sz="2400" i="1"/>
                          <m:t>−30</m:t>
                        </m:r>
                      </m:num>
                      <m:den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𝑟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+3</m:t>
                        </m:r>
                        <m:r>
                          <a:rPr lang="en-US" sz="2400" i="1"/>
                          <m:t>𝑟</m:t>
                        </m:r>
                        <m:r>
                          <a:rPr lang="en-US" sz="2400" i="1"/>
                          <m:t>−10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 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𝑟</m:t>
                        </m:r>
                        <m:r>
                          <a:rPr lang="en-US" sz="2400" i="1"/>
                          <m:t>−3</m:t>
                        </m:r>
                      </m:num>
                      <m:den>
                        <m:r>
                          <a:rPr lang="en-US" sz="2400" i="1"/>
                          <m:t>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𝑟</m:t>
                            </m:r>
                            <m:r>
                              <a:rPr lang="en-US" sz="2400" i="1"/>
                              <m:t>−3</m:t>
                            </m:r>
                          </m:e>
                        </m:d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𝑟</m:t>
                            </m:r>
                            <m:r>
                              <a:rPr lang="en-US" sz="2400" i="1"/>
                              <m:t>+2</m:t>
                            </m:r>
                          </m:e>
                        </m:d>
                      </m:num>
                      <m:den>
                        <m:r>
                          <a:rPr lang="en-US" sz="2400" i="1"/>
                          <m:t>𝑟</m:t>
                        </m:r>
                        <m:r>
                          <a:rPr lang="en-US" sz="2400" i="1"/>
                          <m:t>+9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   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</a:t>
                </a:r>
                <a:r>
                  <a:rPr lang="en-US" sz="2400" dirty="0" smtClean="0"/>
                  <a:t>. 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/>
                      <m:t>𝑟</m:t>
                    </m:r>
                    <m:r>
                      <a:rPr lang="en-US" sz="2400" i="1"/>
                      <m:t>−2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𝑟</m:t>
                        </m:r>
                        <m:r>
                          <a:rPr lang="en-US" sz="2400" i="1"/>
                          <m:t>+9</m:t>
                        </m:r>
                      </m:num>
                      <m:den>
                        <m:r>
                          <a:rPr lang="en-US" sz="2400" i="1"/>
                          <m:t>𝑟</m:t>
                        </m:r>
                        <m:r>
                          <a:rPr lang="en-US" sz="2400" i="1"/>
                          <m:t>−1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4890891"/>
              </a:xfrm>
              <a:prstGeom prst="rect">
                <a:avLst/>
              </a:prstGeom>
              <a:blipFill rotWithShape="0">
                <a:blip r:embed="rId3"/>
                <a:stretch>
                  <a:fillRect l="-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77542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Find this </a:t>
                </a:r>
                <a:r>
                  <a:rPr lang="en-US" sz="2400" dirty="0" smtClean="0"/>
                  <a:t>product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𝑐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+7</m:t>
                        </m:r>
                        <m:r>
                          <a:rPr lang="en-US" sz="2400" i="1"/>
                          <m:t>𝑐</m:t>
                        </m:r>
                        <m:r>
                          <a:rPr lang="en-US" sz="2400" i="1"/>
                          <m:t>+10</m:t>
                        </m:r>
                      </m:num>
                      <m:den>
                        <m:sSup>
                          <m:sSupPr>
                            <m:ctrlPr>
                              <a:rPr lang="en-US" sz="2400" i="1"/>
                            </m:ctrlPr>
                          </m:sSupPr>
                          <m:e>
                            <m:r>
                              <a:rPr lang="en-US" sz="2400" i="1"/>
                              <m:t>𝑐</m:t>
                            </m:r>
                          </m:e>
                          <m:sup>
                            <m:r>
                              <a:rPr lang="en-US" sz="2400" i="1"/>
                              <m:t>2</m:t>
                            </m:r>
                          </m:sup>
                        </m:sSup>
                        <m:r>
                          <a:rPr lang="en-US" sz="2400" i="1"/>
                          <m:t>+2</m:t>
                        </m:r>
                        <m:r>
                          <a:rPr lang="en-US" sz="2400" i="1"/>
                          <m:t>𝑐</m:t>
                        </m:r>
                        <m:r>
                          <a:rPr lang="en-US" sz="2400" i="1"/>
                          <m:t>−15</m:t>
                        </m:r>
                      </m:den>
                    </m:f>
                    <m:r>
                      <a:rPr lang="en-US" sz="2400" i="1"/>
                      <m:t> × </m:t>
                    </m:r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</m:t>
                        </m:r>
                        <m:r>
                          <a:rPr lang="en-US" sz="2400" i="1"/>
                          <m:t>𝑐</m:t>
                        </m:r>
                        <m:r>
                          <a:rPr lang="en-US" sz="2400" i="1"/>
                          <m:t>+12</m:t>
                        </m:r>
                      </m:num>
                      <m:den>
                        <m:r>
                          <a:rPr lang="en-US" sz="2400" i="1"/>
                          <m:t>3</m:t>
                        </m:r>
                        <m:r>
                          <a:rPr lang="en-US" sz="2400" i="1"/>
                          <m:t>𝑐</m:t>
                        </m:r>
                        <m:r>
                          <a:rPr lang="en-US" sz="2400" i="1"/>
                          <m:t>+15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r>
                  <a:rPr lang="en-US" sz="2400" dirty="0"/>
                  <a:t> </a:t>
                </a:r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𝑐</m:t>
                            </m:r>
                            <m:r>
                              <a:rPr lang="en-US" sz="2400" i="1"/>
                              <m:t>+2</m:t>
                            </m:r>
                          </m:e>
                        </m:d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𝑐</m:t>
                            </m:r>
                            <m:r>
                              <a:rPr lang="en-US" sz="2400" i="1"/>
                              <m:t>+3</m:t>
                            </m:r>
                          </m:e>
                        </m:d>
                      </m:num>
                      <m:den>
                        <m:r>
                          <a:rPr lang="en-US" sz="2400" i="1"/>
                          <m:t>3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𝑐</m:t>
                            </m:r>
                            <m:r>
                              <a:rPr lang="en-US" sz="2400" i="1"/>
                              <m:t>−3</m:t>
                            </m:r>
                          </m:e>
                        </m:d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𝑐</m:t>
                            </m:r>
                            <m:r>
                              <a:rPr lang="en-US" sz="2400" i="1"/>
                              <m:t>+5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𝑐</m:t>
                            </m:r>
                            <m:r>
                              <a:rPr lang="en-US" sz="2400" i="1"/>
                              <m:t>+2</m:t>
                            </m:r>
                          </m:e>
                        </m:d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𝑐</m:t>
                            </m:r>
                            <m:r>
                              <a:rPr lang="en-US" sz="2400" i="1"/>
                              <m:t>+5</m:t>
                            </m:r>
                          </m:e>
                        </m:d>
                      </m:num>
                      <m:den>
                        <m:r>
                          <a:rPr lang="en-US" sz="2400" i="1"/>
                          <m:t>3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𝑐</m:t>
                            </m:r>
                            <m:r>
                              <a:rPr lang="en-US" sz="2400" i="1"/>
                              <m:t>+2</m:t>
                            </m:r>
                          </m:e>
                        </m:d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𝑐</m:t>
                            </m:r>
                            <m:r>
                              <a:rPr lang="en-US" sz="2400" i="1"/>
                              <m:t>+3</m:t>
                            </m:r>
                          </m:e>
                        </m:d>
                      </m:num>
                      <m:den>
                        <m:r>
                          <a:rPr lang="en-US" sz="2400" i="1"/>
                          <m:t>3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𝑐</m:t>
                            </m:r>
                            <m:r>
                              <a:rPr lang="en-US" sz="2400" i="1"/>
                              <m:t>−3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/>
                        </m:ctrlPr>
                      </m:fPr>
                      <m:num>
                        <m:r>
                          <a:rPr lang="en-US" sz="2400" i="1"/>
                          <m:t>4(</m:t>
                        </m:r>
                        <m:r>
                          <a:rPr lang="en-US" sz="2400" i="1"/>
                          <m:t>𝑐</m:t>
                        </m:r>
                        <m:r>
                          <a:rPr lang="en-US" sz="2400" i="1"/>
                          <m:t>+2)</m:t>
                        </m:r>
                      </m:num>
                      <m:den>
                        <m:r>
                          <a:rPr lang="en-US" sz="2400" i="1"/>
                          <m:t>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7754239"/>
              </a:xfrm>
              <a:prstGeom prst="rect">
                <a:avLst/>
              </a:prstGeom>
              <a:blipFill rotWithShape="0">
                <a:blip r:embed="rId3"/>
                <a:stretch>
                  <a:fillRect l="-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8933</TotalTime>
  <Words>65</Words>
  <Application>Microsoft Office PowerPoint</Application>
  <PresentationFormat>Widescreen</PresentationFormat>
  <Paragraphs>145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108</cp:revision>
  <dcterms:created xsi:type="dcterms:W3CDTF">2015-02-19T09:01:21Z</dcterms:created>
  <dcterms:modified xsi:type="dcterms:W3CDTF">2015-08-06T08:42:53Z</dcterms:modified>
</cp:coreProperties>
</file>